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6576000" cy="27432000"/>
  <p:notesSz cx="26974800" cy="36118800"/>
  <p:defaultText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FEE0"/>
    <a:srgbClr val="04C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6"/>
    <p:restoredTop sz="94712"/>
  </p:normalViewPr>
  <p:slideViewPr>
    <p:cSldViewPr>
      <p:cViewPr>
        <p:scale>
          <a:sx n="43" d="100"/>
          <a:sy n="43" d="100"/>
        </p:scale>
        <p:origin x="-1168" y="-1168"/>
      </p:cViewPr>
      <p:guideLst>
        <p:guide orient="horz" pos="8640"/>
        <p:guide pos="115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1688763" cy="18113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5279688" y="0"/>
            <a:ext cx="11688762" cy="1811338"/>
          </a:xfrm>
          <a:prstGeom prst="rect">
            <a:avLst/>
          </a:prstGeom>
        </p:spPr>
        <p:txBody>
          <a:bodyPr vert="horz" lIns="91440" tIns="45720" rIns="91440" bIns="45720" rtlCol="0"/>
          <a:lstStyle>
            <a:lvl1pPr algn="r">
              <a:defRPr sz="1200"/>
            </a:lvl1pPr>
          </a:lstStyle>
          <a:p>
            <a:fld id="{A6505095-B47B-8048-962C-D877D70848DC}" type="datetimeFigureOut">
              <a:rPr lang="en-US" smtClean="0"/>
              <a:t>12/4/18</a:t>
            </a:fld>
            <a:endParaRPr lang="en-US"/>
          </a:p>
        </p:txBody>
      </p:sp>
      <p:sp>
        <p:nvSpPr>
          <p:cNvPr id="4" name="Slide Image Placeholder 3"/>
          <p:cNvSpPr>
            <a:spLocks noGrp="1" noRot="1" noChangeAspect="1"/>
          </p:cNvSpPr>
          <p:nvPr>
            <p:ph type="sldImg" idx="2"/>
          </p:nvPr>
        </p:nvSpPr>
        <p:spPr>
          <a:xfrm>
            <a:off x="5360988" y="4514850"/>
            <a:ext cx="16252825" cy="121904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697163" y="17381538"/>
            <a:ext cx="21580475" cy="142224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307463"/>
            <a:ext cx="11688763" cy="18113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5279688" y="34307463"/>
            <a:ext cx="11688762" cy="1811337"/>
          </a:xfrm>
          <a:prstGeom prst="rect">
            <a:avLst/>
          </a:prstGeom>
        </p:spPr>
        <p:txBody>
          <a:bodyPr vert="horz" lIns="91440" tIns="45720" rIns="91440" bIns="45720" rtlCol="0" anchor="b"/>
          <a:lstStyle>
            <a:lvl1pPr algn="r">
              <a:defRPr sz="1200"/>
            </a:lvl1pPr>
          </a:lstStyle>
          <a:p>
            <a:fld id="{4767EE75-55EF-634A-B0BE-087DEE8B2A19}" type="slidenum">
              <a:rPr lang="en-US" smtClean="0"/>
              <a:t>‹#›</a:t>
            </a:fld>
            <a:endParaRPr lang="en-US"/>
          </a:p>
        </p:txBody>
      </p:sp>
    </p:spTree>
    <p:extLst>
      <p:ext uri="{BB962C8B-B14F-4D97-AF65-F5344CB8AC3E}">
        <p14:creationId xmlns:p14="http://schemas.microsoft.com/office/powerpoint/2010/main" val="155038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7EE75-55EF-634A-B0BE-087DEE8B2A19}" type="slidenum">
              <a:rPr lang="en-US" smtClean="0"/>
              <a:t>1</a:t>
            </a:fld>
            <a:endParaRPr lang="en-US"/>
          </a:p>
        </p:txBody>
      </p:sp>
    </p:spTree>
    <p:extLst>
      <p:ext uri="{BB962C8B-B14F-4D97-AF65-F5344CB8AC3E}">
        <p14:creationId xmlns:p14="http://schemas.microsoft.com/office/powerpoint/2010/main" val="155959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8521703"/>
            <a:ext cx="31089600" cy="5880100"/>
          </a:xfrm>
        </p:spPr>
        <p:txBody>
          <a:bodyPr/>
          <a:lstStyle/>
          <a:p>
            <a:r>
              <a:rPr lang="en-US"/>
              <a:t>Click to edit Master title style</a:t>
            </a:r>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5BD307-176B-4D78-836E-8019EAB19CFB}"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5BD307-176B-4D78-836E-8019EAB19CFB}"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0" y="5861055"/>
            <a:ext cx="24688800" cy="124828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86400" y="5861055"/>
            <a:ext cx="73456800" cy="124828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5BD307-176B-4D78-836E-8019EAB19CFB}"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5BD307-176B-4D78-836E-8019EAB19CFB}"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02"/>
            <a:ext cx="31089600" cy="5448300"/>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5BD307-176B-4D78-836E-8019EAB19CFB}"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00" y="34137600"/>
            <a:ext cx="49072800" cy="96551752"/>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168800" y="34137600"/>
            <a:ext cx="49072800" cy="96551752"/>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5BD307-176B-4D78-836E-8019EAB19CFB}"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5BD307-176B-4D78-836E-8019EAB19CFB}" type="datetimeFigureOut">
              <a:rPr lang="en-US" smtClean="0"/>
              <a:pPr/>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5BD307-176B-4D78-836E-8019EAB19CFB}" type="datetimeFigureOut">
              <a:rPr lang="en-US" smtClean="0"/>
              <a:pPr/>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BD307-176B-4D78-836E-8019EAB19CFB}" type="datetimeFigureOut">
              <a:rPr lang="en-US" smtClean="0"/>
              <a:pPr/>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1092200"/>
            <a:ext cx="12033252" cy="464820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1092202"/>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5740402"/>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135BD307-176B-4D78-836E-8019EAB19CFB}"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1"/>
            <a:ext cx="21945600" cy="2266952"/>
          </a:xfrm>
        </p:spPr>
        <p:txBody>
          <a:bodyPr anchor="b"/>
          <a:lstStyle>
            <a:lvl1pPr algn="l">
              <a:defRPr sz="8000" b="1"/>
            </a:lvl1pPr>
          </a:lstStyle>
          <a:p>
            <a:r>
              <a:rPr lang="en-US"/>
              <a:t>Click to edit Master title style</a:t>
            </a:r>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3"/>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135BD307-176B-4D78-836E-8019EAB19CFB}"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12EB1-2C5D-4A72-887F-56574634297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a:t>Click to edit Master title style</a:t>
            </a:r>
          </a:p>
        </p:txBody>
      </p:sp>
      <p:sp>
        <p:nvSpPr>
          <p:cNvPr id="3" name="Text Placeholder 2"/>
          <p:cNvSpPr>
            <a:spLocks noGrp="1"/>
          </p:cNvSpPr>
          <p:nvPr>
            <p:ph type="body" idx="1"/>
          </p:nvPr>
        </p:nvSpPr>
        <p:spPr>
          <a:xfrm>
            <a:off x="1828800" y="6400803"/>
            <a:ext cx="32918400" cy="18103852"/>
          </a:xfrm>
          <a:prstGeom prst="rect">
            <a:avLst/>
          </a:prstGeom>
        </p:spPr>
        <p:txBody>
          <a:bodyPr vert="horz" lIns="365760" tIns="182880" rIns="365760" bIns="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28800" y="25425402"/>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fld id="{135BD307-176B-4D78-836E-8019EAB19CFB}" type="datetimeFigureOut">
              <a:rPr lang="en-US" smtClean="0"/>
              <a:pPr/>
              <a:t>12/4/18</a:t>
            </a:fld>
            <a:endParaRPr lang="en-US"/>
          </a:p>
        </p:txBody>
      </p:sp>
      <p:sp>
        <p:nvSpPr>
          <p:cNvPr id="5" name="Footer Placeholder 4"/>
          <p:cNvSpPr>
            <a:spLocks noGrp="1"/>
          </p:cNvSpPr>
          <p:nvPr>
            <p:ph type="ftr" sz="quarter" idx="3"/>
          </p:nvPr>
        </p:nvSpPr>
        <p:spPr>
          <a:xfrm>
            <a:off x="12496800" y="25425402"/>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212800" y="25425402"/>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fld id="{99512EB1-2C5D-4A72-887F-56574634297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gif"/><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22"/>
          <p:cNvSpPr>
            <a:spLocks noChangeArrowheads="1"/>
          </p:cNvSpPr>
          <p:nvPr/>
        </p:nvSpPr>
        <p:spPr bwMode="auto">
          <a:xfrm>
            <a:off x="18389601" y="4857749"/>
            <a:ext cx="16992599" cy="16454409"/>
          </a:xfrm>
          <a:prstGeom prst="roundRect">
            <a:avLst>
              <a:gd name="adj" fmla="val 5427"/>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a:p>
        </p:txBody>
      </p:sp>
      <p:sp>
        <p:nvSpPr>
          <p:cNvPr id="4" name="Text Box 995"/>
          <p:cNvSpPr txBox="1">
            <a:spLocks noChangeArrowheads="1"/>
          </p:cNvSpPr>
          <p:nvPr/>
        </p:nvSpPr>
        <p:spPr bwMode="auto">
          <a:xfrm>
            <a:off x="457200" y="26512771"/>
            <a:ext cx="35576933" cy="995429"/>
          </a:xfrm>
          <a:prstGeom prst="rect">
            <a:avLst/>
          </a:prstGeom>
          <a:noFill/>
          <a:ln w="25400">
            <a:noFill/>
            <a:miter lim="800000"/>
            <a:headEnd/>
            <a:tailEnd/>
          </a:ln>
          <a:effectLst/>
        </p:spPr>
        <p:txBody>
          <a:bodyPr lIns="376202" tIns="188101" rIns="376202" bIns="188101">
            <a:prstTxWarp prst="textNoShape">
              <a:avLst/>
            </a:prstTxWarp>
            <a:spAutoFit/>
          </a:bodyPr>
          <a:lstStyle/>
          <a:p>
            <a:pPr algn="ctr" defTabSz="3762375"/>
            <a:r>
              <a:rPr lang="en-US" altLang="zh-CN" sz="4000" i="1" dirty="0">
                <a:ea typeface="宋体" pitchFamily="-65" charset="-122"/>
                <a:cs typeface="宋体" pitchFamily="-65" charset="-122"/>
              </a:rPr>
              <a:t>University of Hawaii, Department of Electrical Engineering</a:t>
            </a:r>
          </a:p>
        </p:txBody>
      </p:sp>
      <p:sp>
        <p:nvSpPr>
          <p:cNvPr id="5" name="Text Box 996"/>
          <p:cNvSpPr txBox="1">
            <a:spLocks noChangeArrowheads="1"/>
          </p:cNvSpPr>
          <p:nvPr/>
        </p:nvSpPr>
        <p:spPr bwMode="auto">
          <a:xfrm>
            <a:off x="5283200" y="571500"/>
            <a:ext cx="27228800" cy="1200329"/>
          </a:xfrm>
          <a:prstGeom prst="rect">
            <a:avLst/>
          </a:prstGeom>
          <a:noFill/>
          <a:ln w="25400">
            <a:noFill/>
            <a:miter lim="800000"/>
            <a:headEnd/>
            <a:tailEnd/>
          </a:ln>
          <a:effectLst/>
        </p:spPr>
        <p:txBody>
          <a:bodyPr wrap="square">
            <a:prstTxWarp prst="textNoShape">
              <a:avLst/>
            </a:prstTxWarp>
            <a:spAutoFit/>
          </a:bodyPr>
          <a:lstStyle/>
          <a:p>
            <a:pPr algn="ctr" defTabSz="3762375"/>
            <a:r>
              <a:rPr lang="en-US" altLang="zh-CN" b="1" dirty="0">
                <a:solidFill>
                  <a:schemeClr val="accent3">
                    <a:lumMod val="50000"/>
                  </a:schemeClr>
                </a:solidFill>
                <a:latin typeface="Arial" pitchFamily="-65" charset="0"/>
                <a:ea typeface="宋体" pitchFamily="-65" charset="-122"/>
                <a:cs typeface="宋体" pitchFamily="-65" charset="-122"/>
              </a:rPr>
              <a:t>The Polarization of Information on the Web</a:t>
            </a:r>
          </a:p>
        </p:txBody>
      </p:sp>
      <p:sp>
        <p:nvSpPr>
          <p:cNvPr id="6" name="Text Box 1007"/>
          <p:cNvSpPr txBox="1">
            <a:spLocks noChangeArrowheads="1"/>
          </p:cNvSpPr>
          <p:nvPr/>
        </p:nvSpPr>
        <p:spPr bwMode="auto">
          <a:xfrm>
            <a:off x="6821705" y="2402536"/>
            <a:ext cx="23167128" cy="1323439"/>
          </a:xfrm>
          <a:prstGeom prst="rect">
            <a:avLst/>
          </a:prstGeom>
          <a:noFill/>
          <a:ln w="25400">
            <a:noFill/>
            <a:miter lim="800000"/>
            <a:headEnd/>
            <a:tailEnd/>
          </a:ln>
          <a:effectLst/>
        </p:spPr>
        <p:txBody>
          <a:bodyPr wrap="square">
            <a:prstTxWarp prst="textNoShape">
              <a:avLst/>
            </a:prstTxWarp>
            <a:spAutoFit/>
          </a:bodyPr>
          <a:lstStyle/>
          <a:p>
            <a:pPr algn="ctr" defTabSz="3762375"/>
            <a:r>
              <a:rPr lang="en-US" altLang="zh-CN" sz="4000" dirty="0">
                <a:latin typeface="Arial" pitchFamily="-65" charset="0"/>
                <a:ea typeface="宋体" pitchFamily="-65" charset="-122"/>
                <a:cs typeface="宋体" pitchFamily="-65" charset="-122"/>
              </a:rPr>
              <a:t>Charles Dickens, Narayana Prasad Santhanam</a:t>
            </a:r>
          </a:p>
          <a:p>
            <a:pPr algn="ctr" defTabSz="3762375"/>
            <a:r>
              <a:rPr lang="en-US" altLang="zh-CN" sz="4000" dirty="0">
                <a:latin typeface="Arial" pitchFamily="-65" charset="0"/>
                <a:ea typeface="宋体" pitchFamily="-65" charset="-122"/>
                <a:cs typeface="宋体" pitchFamily="-65" charset="-122"/>
              </a:rPr>
              <a:t>Dept. of Electrical Engineering, University of Hawaii at Manoa</a:t>
            </a:r>
          </a:p>
        </p:txBody>
      </p:sp>
      <p:sp>
        <p:nvSpPr>
          <p:cNvPr id="7" name="AutoShape 1122"/>
          <p:cNvSpPr>
            <a:spLocks noChangeArrowheads="1"/>
          </p:cNvSpPr>
          <p:nvPr/>
        </p:nvSpPr>
        <p:spPr bwMode="auto">
          <a:xfrm>
            <a:off x="1092202" y="4876802"/>
            <a:ext cx="16992599" cy="2726719"/>
          </a:xfrm>
          <a:prstGeom prst="roundRect">
            <a:avLst>
              <a:gd name="adj" fmla="val 6556"/>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sz="4000" b="1">
              <a:latin typeface="Arial" pitchFamily="-65" charset="0"/>
              <a:ea typeface="宋体" pitchFamily="-65" charset="-122"/>
              <a:cs typeface="宋体" pitchFamily="-65" charset="-122"/>
            </a:endParaRPr>
          </a:p>
        </p:txBody>
      </p:sp>
      <p:sp>
        <p:nvSpPr>
          <p:cNvPr id="8" name="Text Box 1123"/>
          <p:cNvSpPr txBox="1">
            <a:spLocks noChangeArrowheads="1"/>
          </p:cNvSpPr>
          <p:nvPr/>
        </p:nvSpPr>
        <p:spPr bwMode="auto">
          <a:xfrm>
            <a:off x="5668609" y="4021830"/>
            <a:ext cx="7391400"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Introduction &amp; Motivation</a:t>
            </a:r>
          </a:p>
        </p:txBody>
      </p:sp>
      <p:sp>
        <p:nvSpPr>
          <p:cNvPr id="9" name="Text Box 1135"/>
          <p:cNvSpPr txBox="1">
            <a:spLocks noChangeArrowheads="1"/>
          </p:cNvSpPr>
          <p:nvPr/>
        </p:nvSpPr>
        <p:spPr bwMode="auto">
          <a:xfrm>
            <a:off x="1157798" y="5359607"/>
            <a:ext cx="16778444" cy="1938992"/>
          </a:xfrm>
          <a:prstGeom prst="rect">
            <a:avLst/>
          </a:prstGeom>
          <a:noFill/>
          <a:ln w="9525">
            <a:noFill/>
            <a:miter lim="800000"/>
            <a:headEnd/>
            <a:tailEnd/>
          </a:ln>
          <a:effectLst/>
        </p:spPr>
        <p:txBody>
          <a:bodyPr wrap="square">
            <a:prstTxWarp prst="textNoShape">
              <a:avLst/>
            </a:prstTxWarp>
            <a:spAutoFit/>
          </a:bodyPr>
          <a:lstStyle/>
          <a:p>
            <a:pPr>
              <a:spcBef>
                <a:spcPct val="0"/>
              </a:spcBef>
            </a:pPr>
            <a:r>
              <a:rPr lang="en-US" sz="2000" dirty="0">
                <a:latin typeface="Garamond" panose="02020404030301010803" pitchFamily="18" charset="0"/>
                <a:ea typeface="Ayuthaya" pitchFamily="2" charset="-34"/>
                <a:cs typeface="Futura Medium" panose="020B0602020204020303" pitchFamily="34" charset="-79"/>
              </a:rPr>
              <a:t>   </a:t>
            </a:r>
            <a:r>
              <a:rPr lang="en-US" sz="2400" dirty="0">
                <a:latin typeface="Garamond" panose="02020404030301010803" pitchFamily="18" charset="0"/>
                <a:ea typeface="Ayuthaya" pitchFamily="2" charset="-34"/>
                <a:cs typeface="Futura Medium" panose="020B0602020204020303" pitchFamily="34" charset="-79"/>
              </a:rPr>
              <a:t> Many sources claim that the political climate is becoming increasingly polarized, but few attempt to quantify this feeling. Furthermore, the strict dichotomy of left vs. right is a simple and typically accepted narrative, but perhaps a more fine grained model which considers smaller schools of thought on a topic to topic basis may better capture what is truly happening on the web. With an objective understanding of the polarization of information on the web, researchers could pinpoint causes, and potentially come up with solutions to reverse this concerning trend and foster more fruitful conversation. </a:t>
            </a:r>
          </a:p>
        </p:txBody>
      </p:sp>
      <p:sp>
        <p:nvSpPr>
          <p:cNvPr id="16" name="AutoShape 1122"/>
          <p:cNvSpPr>
            <a:spLocks noChangeArrowheads="1"/>
          </p:cNvSpPr>
          <p:nvPr/>
        </p:nvSpPr>
        <p:spPr bwMode="auto">
          <a:xfrm>
            <a:off x="1117601" y="7661285"/>
            <a:ext cx="16992599" cy="7274751"/>
          </a:xfrm>
          <a:prstGeom prst="roundRect">
            <a:avLst>
              <a:gd name="adj" fmla="val 6556"/>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sz="4000" b="1">
              <a:latin typeface="Arial" pitchFamily="-65" charset="0"/>
              <a:ea typeface="宋体" pitchFamily="-65" charset="-122"/>
              <a:cs typeface="宋体" pitchFamily="-65" charset="-122"/>
            </a:endParaRPr>
          </a:p>
        </p:txBody>
      </p:sp>
      <p:sp>
        <p:nvSpPr>
          <p:cNvPr id="17" name="AutoShape 1122"/>
          <p:cNvSpPr>
            <a:spLocks noChangeArrowheads="1"/>
          </p:cNvSpPr>
          <p:nvPr/>
        </p:nvSpPr>
        <p:spPr bwMode="auto">
          <a:xfrm>
            <a:off x="1117601" y="15021532"/>
            <a:ext cx="16992599" cy="11553220"/>
          </a:xfrm>
          <a:prstGeom prst="roundRect">
            <a:avLst>
              <a:gd name="adj" fmla="val 6556"/>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sz="4000" b="1" dirty="0">
              <a:latin typeface="Arial" pitchFamily="-65" charset="0"/>
              <a:ea typeface="宋体" pitchFamily="-65" charset="-122"/>
              <a:cs typeface="宋体" pitchFamily="-65" charset="-122"/>
            </a:endParaRPr>
          </a:p>
        </p:txBody>
      </p:sp>
      <p:sp>
        <p:nvSpPr>
          <p:cNvPr id="18" name="AutoShape 1122"/>
          <p:cNvSpPr>
            <a:spLocks noChangeArrowheads="1"/>
          </p:cNvSpPr>
          <p:nvPr/>
        </p:nvSpPr>
        <p:spPr bwMode="auto">
          <a:xfrm>
            <a:off x="18389601" y="24612600"/>
            <a:ext cx="16992599" cy="1962150"/>
          </a:xfrm>
          <a:prstGeom prst="roundRect">
            <a:avLst>
              <a:gd name="adj" fmla="val 10260"/>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sz="4000" b="1">
              <a:latin typeface="Arial" pitchFamily="-65" charset="0"/>
              <a:ea typeface="宋体" pitchFamily="-65" charset="-122"/>
              <a:cs typeface="宋体" pitchFamily="-65" charset="-122"/>
            </a:endParaRPr>
          </a:p>
        </p:txBody>
      </p:sp>
      <p:sp>
        <p:nvSpPr>
          <p:cNvPr id="19" name="AutoShape 1122"/>
          <p:cNvSpPr>
            <a:spLocks noChangeArrowheads="1"/>
          </p:cNvSpPr>
          <p:nvPr/>
        </p:nvSpPr>
        <p:spPr bwMode="auto">
          <a:xfrm>
            <a:off x="18389601" y="21436659"/>
            <a:ext cx="16992599" cy="2947340"/>
          </a:xfrm>
          <a:prstGeom prst="roundRect">
            <a:avLst>
              <a:gd name="adj" fmla="val 8811"/>
            </a:avLst>
          </a:prstGeom>
          <a:solidFill>
            <a:schemeClr val="bg1"/>
          </a:solidFill>
          <a:ln w="25400">
            <a:solidFill>
              <a:srgbClr val="008000"/>
            </a:solidFill>
            <a:round/>
            <a:headEnd/>
            <a:tailEnd/>
          </a:ln>
          <a:effectLst/>
        </p:spPr>
        <p:txBody>
          <a:bodyPr wrap="none" anchor="ctr">
            <a:prstTxWarp prst="textNoShape">
              <a:avLst/>
            </a:prstTxWarp>
          </a:bodyPr>
          <a:lstStyle/>
          <a:p>
            <a:pPr defTabSz="3762375"/>
            <a:endParaRPr lang="zh-CN" altLang="en-US" sz="4000" b="1">
              <a:latin typeface="Arial" pitchFamily="-65" charset="0"/>
              <a:ea typeface="宋体" pitchFamily="-65" charset="-122"/>
              <a:cs typeface="宋体" pitchFamily="-65" charset="-122"/>
            </a:endParaRPr>
          </a:p>
        </p:txBody>
      </p:sp>
      <p:sp>
        <p:nvSpPr>
          <p:cNvPr id="20" name="Text Box 1123"/>
          <p:cNvSpPr txBox="1">
            <a:spLocks noChangeArrowheads="1"/>
          </p:cNvSpPr>
          <p:nvPr/>
        </p:nvSpPr>
        <p:spPr bwMode="auto">
          <a:xfrm>
            <a:off x="6345901" y="7390219"/>
            <a:ext cx="5943601"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Project Description</a:t>
            </a:r>
          </a:p>
        </p:txBody>
      </p:sp>
      <p:sp>
        <p:nvSpPr>
          <p:cNvPr id="21" name="Text Box 1123"/>
          <p:cNvSpPr txBox="1">
            <a:spLocks noChangeArrowheads="1"/>
          </p:cNvSpPr>
          <p:nvPr/>
        </p:nvSpPr>
        <p:spPr bwMode="auto">
          <a:xfrm>
            <a:off x="6180802" y="14755555"/>
            <a:ext cx="6273800"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Materials &amp; Methods</a:t>
            </a:r>
          </a:p>
        </p:txBody>
      </p:sp>
      <p:sp>
        <p:nvSpPr>
          <p:cNvPr id="22" name="Text Box 1123"/>
          <p:cNvSpPr txBox="1">
            <a:spLocks noChangeArrowheads="1"/>
          </p:cNvSpPr>
          <p:nvPr/>
        </p:nvSpPr>
        <p:spPr bwMode="auto">
          <a:xfrm>
            <a:off x="24625120" y="4021961"/>
            <a:ext cx="5791200"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Results &amp; Analysis</a:t>
            </a:r>
          </a:p>
        </p:txBody>
      </p:sp>
      <p:sp>
        <p:nvSpPr>
          <p:cNvPr id="23" name="Text Box 1123"/>
          <p:cNvSpPr txBox="1">
            <a:spLocks noChangeArrowheads="1"/>
          </p:cNvSpPr>
          <p:nvPr/>
        </p:nvSpPr>
        <p:spPr bwMode="auto">
          <a:xfrm>
            <a:off x="25035833" y="20780325"/>
            <a:ext cx="3810000"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Conclusion</a:t>
            </a:r>
          </a:p>
        </p:txBody>
      </p:sp>
      <p:sp>
        <p:nvSpPr>
          <p:cNvPr id="24" name="Text Box 1123"/>
          <p:cNvSpPr txBox="1">
            <a:spLocks noChangeArrowheads="1"/>
          </p:cNvSpPr>
          <p:nvPr/>
        </p:nvSpPr>
        <p:spPr bwMode="auto">
          <a:xfrm>
            <a:off x="23892833" y="23955549"/>
            <a:ext cx="6096000" cy="830997"/>
          </a:xfrm>
          <a:prstGeom prst="rect">
            <a:avLst/>
          </a:prstGeom>
          <a:solidFill>
            <a:srgbClr val="01FEE0"/>
          </a:solidFill>
          <a:ln w="25400">
            <a:noFill/>
            <a:miter lim="800000"/>
            <a:headEnd/>
            <a:tailEnd/>
          </a:ln>
          <a:effectLst/>
        </p:spPr>
        <p:txBody>
          <a:bodyPr wrap="square">
            <a:prstTxWarp prst="textNoShape">
              <a:avLst/>
            </a:prstTxWarp>
            <a:spAutoFit/>
          </a:bodyPr>
          <a:lstStyle/>
          <a:p>
            <a:pPr algn="ctr" defTabSz="3762375"/>
            <a:r>
              <a:rPr lang="en-US" altLang="zh-CN" sz="4800" b="1" dirty="0">
                <a:latin typeface="Garamond" panose="02020404030301010803" pitchFamily="18" charset="0"/>
                <a:ea typeface="宋体" pitchFamily="-65" charset="-122"/>
                <a:cs typeface="宋体" pitchFamily="-65" charset="-122"/>
              </a:rPr>
              <a:t>Acknowledgements</a:t>
            </a:r>
          </a:p>
        </p:txBody>
      </p:sp>
      <p:sp>
        <p:nvSpPr>
          <p:cNvPr id="25" name="Text Box 1135"/>
          <p:cNvSpPr txBox="1">
            <a:spLocks noChangeArrowheads="1"/>
          </p:cNvSpPr>
          <p:nvPr/>
        </p:nvSpPr>
        <p:spPr bwMode="auto">
          <a:xfrm>
            <a:off x="20183295" y="24919396"/>
            <a:ext cx="13391799" cy="1200329"/>
          </a:xfrm>
          <a:prstGeom prst="rect">
            <a:avLst/>
          </a:prstGeom>
          <a:noFill/>
          <a:ln w="9525">
            <a:noFill/>
            <a:miter lim="800000"/>
            <a:headEnd/>
            <a:tailEnd/>
          </a:ln>
          <a:effectLst/>
        </p:spPr>
        <p:txBody>
          <a:bodyPr wrap="square">
            <a:prstTxWarp prst="textNoShape">
              <a:avLst/>
            </a:prstTxWarp>
            <a:spAutoFit/>
          </a:bodyPr>
          <a:lstStyle/>
          <a:p>
            <a:pPr algn="ctr" eaLnBrk="1" hangingPunct="1">
              <a:spcBef>
                <a:spcPct val="0"/>
              </a:spcBef>
            </a:pPr>
            <a:r>
              <a:rPr lang="en-US" sz="2400" b="1" dirty="0">
                <a:latin typeface="Garamond" panose="02020404030301010803" pitchFamily="18" charset="0"/>
                <a:ea typeface="PMingLiU" pitchFamily="18" charset="-120"/>
                <a:cs typeface="PMingLiU" pitchFamily="18" charset="-120"/>
              </a:rPr>
              <a:t>Special thanks to</a:t>
            </a:r>
          </a:p>
          <a:p>
            <a:pPr algn="ctr">
              <a:spcBef>
                <a:spcPct val="0"/>
              </a:spcBef>
            </a:pPr>
            <a:r>
              <a:rPr lang="en-US" sz="2400" dirty="0" err="1">
                <a:latin typeface="Garamond" panose="02020404030301010803" pitchFamily="18" charset="0"/>
                <a:ea typeface="PMingLiU" pitchFamily="18" charset="-120"/>
                <a:cs typeface="PMingLiU" pitchFamily="18" charset="-120"/>
              </a:rPr>
              <a:t>CSoI</a:t>
            </a:r>
            <a:r>
              <a:rPr lang="en-US" sz="2400" dirty="0">
                <a:latin typeface="Garamond" panose="02020404030301010803" pitchFamily="18" charset="0"/>
                <a:ea typeface="PMingLiU" pitchFamily="18" charset="-120"/>
                <a:cs typeface="PMingLiU" pitchFamily="18" charset="-120"/>
              </a:rPr>
              <a:t>: Center for Science of Information (https://</a:t>
            </a:r>
            <a:r>
              <a:rPr lang="en-US" sz="2400" dirty="0" err="1">
                <a:latin typeface="Garamond" panose="02020404030301010803" pitchFamily="18" charset="0"/>
                <a:ea typeface="PMingLiU" pitchFamily="18" charset="-120"/>
                <a:cs typeface="PMingLiU" pitchFamily="18" charset="-120"/>
              </a:rPr>
              <a:t>www.soihub.org</a:t>
            </a:r>
            <a:r>
              <a:rPr lang="en-US" sz="2400" dirty="0">
                <a:latin typeface="Garamond" panose="02020404030301010803" pitchFamily="18" charset="0"/>
                <a:ea typeface="PMingLiU" pitchFamily="18" charset="-120"/>
                <a:cs typeface="PMingLiU" pitchFamily="18" charset="-120"/>
              </a:rPr>
              <a:t>) is a National Science Foundation Science and Technology Center made possible under grant NSF CCF- 0939370</a:t>
            </a:r>
          </a:p>
        </p:txBody>
      </p:sp>
      <p:sp>
        <p:nvSpPr>
          <p:cNvPr id="46" name="Text Box 1135"/>
          <p:cNvSpPr txBox="1">
            <a:spLocks noChangeArrowheads="1"/>
          </p:cNvSpPr>
          <p:nvPr/>
        </p:nvSpPr>
        <p:spPr bwMode="auto">
          <a:xfrm>
            <a:off x="1223706" y="8401662"/>
            <a:ext cx="16646629" cy="6001643"/>
          </a:xfrm>
          <a:prstGeom prst="rect">
            <a:avLst/>
          </a:prstGeom>
          <a:noFill/>
          <a:ln w="9525">
            <a:noFill/>
            <a:miter lim="800000"/>
            <a:headEnd/>
            <a:tailEnd/>
          </a:ln>
          <a:effectLst/>
        </p:spPr>
        <p:txBody>
          <a:bodyPr wrap="square">
            <a:prstTxWarp prst="textNoShape">
              <a:avLst/>
            </a:prstTxWarp>
            <a:spAutoFit/>
          </a:bodyPr>
          <a:lstStyle/>
          <a:p>
            <a:pPr>
              <a:spcBef>
                <a:spcPct val="0"/>
              </a:spcBef>
            </a:pPr>
            <a:r>
              <a:rPr lang="en-US" sz="2400" dirty="0">
                <a:latin typeface="Garamond" panose="02020404030301010803" pitchFamily="18" charset="0"/>
                <a:ea typeface="PMingLiU" pitchFamily="18" charset="-120"/>
                <a:cs typeface="PMingLiU" pitchFamily="18" charset="-120"/>
              </a:rPr>
              <a:t>     Popular microblogs such as Twitter have become primary sources of information for many citizens. Twitter encourages users to share their opinions and information about current issues and events, no matter how contrarian, and access to such a variety of viewpoints has the potential to foster awareness. However, it seems groups of society are forming increasingly polarized opinions on topics, leading to disagreements over even factual details. This concerning observation has been a common topic of conversation as of late, but an accepted method for quantifying the polarization between camps on a topic to topic basis has yet to be developed, leaving the dialogue and, as a result, the proposed solutions subjective and difficult to act upon. </a:t>
            </a:r>
          </a:p>
          <a:p>
            <a:pPr>
              <a:spcBef>
                <a:spcPct val="0"/>
              </a:spcBef>
            </a:pPr>
            <a:r>
              <a:rPr lang="en-US" sz="2400" dirty="0">
                <a:latin typeface="Garamond" panose="02020404030301010803" pitchFamily="18" charset="0"/>
                <a:ea typeface="PMingLiU" pitchFamily="18" charset="-120"/>
                <a:cs typeface="PMingLiU" pitchFamily="18" charset="-120"/>
              </a:rPr>
              <a:t>     </a:t>
            </a:r>
          </a:p>
          <a:p>
            <a:pPr>
              <a:spcBef>
                <a:spcPct val="0"/>
              </a:spcBef>
            </a:pPr>
            <a:r>
              <a:rPr lang="en-US" sz="2400" dirty="0">
                <a:latin typeface="Garamond" panose="02020404030301010803" pitchFamily="18" charset="0"/>
                <a:ea typeface="PMingLiU" pitchFamily="18" charset="-120"/>
                <a:cs typeface="PMingLiU" pitchFamily="18" charset="-120"/>
              </a:rPr>
              <a:t>The short term objectives of this project are:</a:t>
            </a:r>
          </a:p>
          <a:p>
            <a:pPr marL="457200" indent="-457200">
              <a:spcBef>
                <a:spcPct val="0"/>
              </a:spcBef>
              <a:buFont typeface="+mj-lt"/>
              <a:buAutoNum type="arabicPeriod"/>
            </a:pPr>
            <a:r>
              <a:rPr lang="en-US" sz="2400" dirty="0">
                <a:latin typeface="Garamond" panose="02020404030301010803" pitchFamily="18" charset="0"/>
                <a:ea typeface="PMingLiU" pitchFamily="18" charset="-120"/>
                <a:cs typeface="PMingLiU" pitchFamily="18" charset="-120"/>
              </a:rPr>
              <a:t>Develop a method for comparing the polarization of existing communities of thought at the topic specific level</a:t>
            </a:r>
          </a:p>
          <a:p>
            <a:pPr marL="457200" indent="-457200">
              <a:spcBef>
                <a:spcPct val="0"/>
              </a:spcBef>
              <a:buFont typeface="+mj-lt"/>
              <a:buAutoNum type="arabicPeriod"/>
            </a:pPr>
            <a:r>
              <a:rPr lang="en-US" sz="2400" dirty="0">
                <a:latin typeface="Garamond" panose="02020404030301010803" pitchFamily="18" charset="0"/>
                <a:ea typeface="PMingLiU" pitchFamily="18" charset="-120"/>
                <a:cs typeface="PMingLiU" pitchFamily="18" charset="-120"/>
              </a:rPr>
              <a:t>Improve methods for modeling social networks     </a:t>
            </a:r>
          </a:p>
          <a:p>
            <a:pPr>
              <a:spcBef>
                <a:spcPct val="0"/>
              </a:spcBef>
            </a:pPr>
            <a:endParaRPr lang="en-US" sz="2400" dirty="0">
              <a:latin typeface="Garamond" panose="02020404030301010803" pitchFamily="18" charset="0"/>
              <a:ea typeface="PMingLiU" pitchFamily="18" charset="-120"/>
              <a:cs typeface="PMingLiU" pitchFamily="18" charset="-120"/>
            </a:endParaRPr>
          </a:p>
          <a:p>
            <a:pPr>
              <a:spcBef>
                <a:spcPct val="0"/>
              </a:spcBef>
            </a:pPr>
            <a:r>
              <a:rPr lang="en-US" sz="2400" dirty="0">
                <a:latin typeface="Garamond" panose="02020404030301010803" pitchFamily="18" charset="0"/>
                <a:ea typeface="PMingLiU" pitchFamily="18" charset="-120"/>
                <a:cs typeface="PMingLiU" pitchFamily="18" charset="-120"/>
              </a:rPr>
              <a:t>The contributions of this report is the framework for a workflow which </a:t>
            </a:r>
          </a:p>
          <a:p>
            <a:pPr marL="457200" indent="-457200">
              <a:spcBef>
                <a:spcPct val="0"/>
              </a:spcBef>
              <a:buFont typeface="+mj-lt"/>
              <a:buAutoNum type="arabicPeriod"/>
            </a:pPr>
            <a:r>
              <a:rPr lang="en-US" sz="2400" dirty="0">
                <a:latin typeface="Garamond" panose="02020404030301010803" pitchFamily="18" charset="0"/>
                <a:ea typeface="PMingLiU" pitchFamily="18" charset="-120"/>
                <a:cs typeface="PMingLiU" pitchFamily="18" charset="-120"/>
              </a:rPr>
              <a:t>Models a network of tweets related to a common topic using a semi-supervised approach</a:t>
            </a:r>
          </a:p>
          <a:p>
            <a:pPr marL="457200" indent="-457200">
              <a:spcBef>
                <a:spcPct val="0"/>
              </a:spcBef>
              <a:buFont typeface="+mj-lt"/>
              <a:buAutoNum type="arabicPeriod"/>
            </a:pPr>
            <a:r>
              <a:rPr lang="en-US" sz="2400" dirty="0">
                <a:latin typeface="Garamond" panose="02020404030301010803" pitchFamily="18" charset="0"/>
                <a:ea typeface="PMingLiU" pitchFamily="18" charset="-120"/>
                <a:cs typeface="PMingLiU" pitchFamily="18" charset="-120"/>
              </a:rPr>
              <a:t>Finds community structure in the model</a:t>
            </a:r>
          </a:p>
          <a:p>
            <a:pPr marL="457200" indent="-457200">
              <a:spcBef>
                <a:spcPct val="0"/>
              </a:spcBef>
              <a:buFont typeface="+mj-lt"/>
              <a:buAutoNum type="arabicPeriod"/>
            </a:pPr>
            <a:r>
              <a:rPr lang="en-US" sz="2400" dirty="0">
                <a:latin typeface="Garamond" panose="02020404030301010803" pitchFamily="18" charset="0"/>
                <a:ea typeface="PMingLiU" pitchFamily="18" charset="-120"/>
                <a:cs typeface="PMingLiU" pitchFamily="18" charset="-120"/>
              </a:rPr>
              <a:t>Measures the polarity using graph conductance. </a:t>
            </a:r>
          </a:p>
          <a:p>
            <a:pPr>
              <a:spcBef>
                <a:spcPct val="0"/>
              </a:spcBef>
            </a:pPr>
            <a:r>
              <a:rPr lang="en-US" sz="2400" b="1" dirty="0">
                <a:latin typeface="Arial" pitchFamily="-65" charset="0"/>
                <a:ea typeface="PMingLiU" pitchFamily="18" charset="-120"/>
                <a:cs typeface="PMingLiU" pitchFamily="18" charset="-120"/>
              </a:rPr>
              <a:t> </a:t>
            </a:r>
          </a:p>
        </p:txBody>
      </p:sp>
      <p:sp>
        <p:nvSpPr>
          <p:cNvPr id="170" name="Text Box 1135"/>
          <p:cNvSpPr txBox="1">
            <a:spLocks noChangeArrowheads="1"/>
          </p:cNvSpPr>
          <p:nvPr/>
        </p:nvSpPr>
        <p:spPr bwMode="auto">
          <a:xfrm>
            <a:off x="18699897" y="21564331"/>
            <a:ext cx="16646629" cy="2308324"/>
          </a:xfrm>
          <a:prstGeom prst="rect">
            <a:avLst/>
          </a:prstGeom>
          <a:noFill/>
          <a:ln w="9525">
            <a:noFill/>
            <a:miter lim="800000"/>
            <a:headEnd/>
            <a:tailEnd/>
          </a:ln>
          <a:effectLst/>
        </p:spPr>
        <p:txBody>
          <a:bodyPr wrap="square">
            <a:prstTxWarp prst="textNoShape">
              <a:avLst/>
            </a:prstTxWarp>
            <a:spAutoFit/>
          </a:bodyPr>
          <a:lstStyle/>
          <a:p>
            <a:pPr>
              <a:spcBef>
                <a:spcPct val="0"/>
              </a:spcBef>
            </a:pPr>
            <a:r>
              <a:rPr lang="en-US" sz="2400" dirty="0">
                <a:latin typeface="Garamond" panose="02020404030301010803" pitchFamily="18" charset="0"/>
                <a:ea typeface="PMingLiU" pitchFamily="18" charset="-120"/>
                <a:cs typeface="PMingLiU" pitchFamily="18" charset="-120"/>
              </a:rPr>
              <a:t>    Our system has analyzed multiple topics of discussion on Twitter and has identified groups that align with our intuitions. The network structure including polarity calculations can be successfully measured and compared across topics.</a:t>
            </a:r>
          </a:p>
          <a:p>
            <a:pPr>
              <a:spcBef>
                <a:spcPct val="0"/>
              </a:spcBef>
            </a:pPr>
            <a:r>
              <a:rPr lang="en-US" sz="2400" dirty="0">
                <a:latin typeface="Garamond" panose="02020404030301010803" pitchFamily="18" charset="0"/>
                <a:ea typeface="PMingLiU" pitchFamily="18" charset="-120"/>
                <a:cs typeface="PMingLiU" pitchFamily="18" charset="-120"/>
              </a:rPr>
              <a:t>    This implementation has been a proof of concept for the techniques used to build the network model, identify communities, and measure polarity. The system will be developed in future work to consider additional features such as tweet popularity, tweet text sentiment, and more. Moreover, the workflow for collecting the tweets can be modified to minimize bias introduced by using human intuition to create search queries.</a:t>
            </a:r>
          </a:p>
        </p:txBody>
      </p:sp>
      <p:grpSp>
        <p:nvGrpSpPr>
          <p:cNvPr id="31" name="Group 30"/>
          <p:cNvGrpSpPr/>
          <p:nvPr/>
        </p:nvGrpSpPr>
        <p:grpSpPr>
          <a:xfrm>
            <a:off x="1295400" y="762000"/>
            <a:ext cx="5562600" cy="2133600"/>
            <a:chOff x="1905000" y="1600200"/>
            <a:chExt cx="5562600" cy="2133600"/>
          </a:xfrm>
        </p:grpSpPr>
        <p:sp>
          <p:nvSpPr>
            <p:cNvPr id="32" name="Rectangle 31"/>
            <p:cNvSpPr/>
            <p:nvPr/>
          </p:nvSpPr>
          <p:spPr>
            <a:xfrm>
              <a:off x="1905000" y="1600200"/>
              <a:ext cx="5562600" cy="2133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3" name="Picture 32" descr="manoaleft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752600"/>
              <a:ext cx="5221505" cy="1828800"/>
            </a:xfrm>
            <a:prstGeom prst="rect">
              <a:avLst/>
            </a:prstGeom>
          </p:spPr>
        </p:pic>
      </p:grpSp>
      <p:pic>
        <p:nvPicPr>
          <p:cNvPr id="35" name="Picture 34" descr="U-Hawaii-logo Co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46600" y="762000"/>
            <a:ext cx="5431536" cy="1929384"/>
          </a:xfrm>
          <a:prstGeom prst="rect">
            <a:avLst/>
          </a:prstGeom>
        </p:spPr>
      </p:pic>
      <p:sp>
        <p:nvSpPr>
          <p:cNvPr id="2" name="TextBox 1">
            <a:extLst>
              <a:ext uri="{FF2B5EF4-FFF2-40B4-BE49-F238E27FC236}">
                <a16:creationId xmlns:a16="http://schemas.microsoft.com/office/drawing/2014/main" id="{DAF3DBB0-FC51-6444-8D2B-F008B0D15EA7}"/>
              </a:ext>
            </a:extLst>
          </p:cNvPr>
          <p:cNvSpPr txBox="1"/>
          <p:nvPr/>
        </p:nvSpPr>
        <p:spPr>
          <a:xfrm>
            <a:off x="1302972" y="15813430"/>
            <a:ext cx="8555295" cy="1815882"/>
          </a:xfrm>
          <a:prstGeom prst="rect">
            <a:avLst/>
          </a:prstGeom>
          <a:noFill/>
        </p:spPr>
        <p:txBody>
          <a:bodyPr wrap="square" rtlCol="0">
            <a:spAutoFit/>
          </a:bodyPr>
          <a:lstStyle/>
          <a:p>
            <a:r>
              <a:rPr lang="en-US" sz="2800" i="1" u="sng" dirty="0">
                <a:latin typeface="Garamond" panose="02020404030301010803" pitchFamily="18" charset="0"/>
              </a:rPr>
              <a:t>Retrieving Relevant Information and Opinions: </a:t>
            </a:r>
            <a:r>
              <a:rPr lang="en-US" sz="2800" dirty="0">
                <a:latin typeface="Garamond" panose="02020404030301010803" pitchFamily="18" charset="0"/>
              </a:rPr>
              <a:t> </a:t>
            </a:r>
          </a:p>
          <a:p>
            <a:r>
              <a:rPr lang="en-US" sz="2800" dirty="0">
                <a:latin typeface="Garamond" panose="02020404030301010803" pitchFamily="18" charset="0"/>
              </a:rPr>
              <a:t>Twitter granted this project access the premium search API sandbox, which allows for 25000 tweets to be collected each month.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817491-DD6D-0243-8929-0DA94F4D9D69}"/>
                  </a:ext>
                </a:extLst>
              </p:cNvPr>
              <p:cNvSpPr txBox="1"/>
              <p:nvPr/>
            </p:nvSpPr>
            <p:spPr>
              <a:xfrm>
                <a:off x="8204261" y="17901789"/>
                <a:ext cx="9448800" cy="1938992"/>
              </a:xfrm>
              <a:prstGeom prst="rect">
                <a:avLst/>
              </a:prstGeom>
              <a:noFill/>
            </p:spPr>
            <p:txBody>
              <a:bodyPr wrap="square" rtlCol="0">
                <a:spAutoFit/>
              </a:bodyPr>
              <a:lstStyle/>
              <a:p>
                <a:r>
                  <a:rPr lang="en-US" sz="2400" i="1" u="sng" dirty="0">
                    <a:latin typeface="Garamond" panose="02020404030301010803" pitchFamily="18" charset="0"/>
                  </a:rPr>
                  <a:t>Modeling the Network:  </a:t>
                </a:r>
              </a:p>
              <a:p>
                <a:pPr marL="342900" indent="-342900">
                  <a:buFont typeface="Arial" panose="020B0604020202020204" pitchFamily="34" charset="0"/>
                  <a:buChar char="•"/>
                </a:pPr>
                <a:r>
                  <a:rPr lang="en-US" sz="2400" dirty="0">
                    <a:latin typeface="Garamond" panose="02020404030301010803" pitchFamily="18" charset="0"/>
                  </a:rPr>
                  <a:t>Tweets,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oMath>
                </a14:m>
                <a:r>
                  <a:rPr lang="en-US" sz="2400" dirty="0">
                    <a:latin typeface="Garamond" panose="02020404030301010803" pitchFamily="18" charset="0"/>
                  </a:rPr>
                  <a:t> are modeled as nodes in the network and an edge between two nodes is weighted to reflect how similar the two tweets are. </a:t>
                </a:r>
              </a:p>
              <a:p>
                <a:pPr marL="342900" indent="-342900">
                  <a:buFont typeface="Arial" panose="020B0604020202020204" pitchFamily="34" charset="0"/>
                  <a:buChar char="•"/>
                </a:pPr>
                <a:r>
                  <a:rPr lang="en-US" sz="2400" dirty="0">
                    <a:latin typeface="Garamond" panose="02020404030301010803" pitchFamily="18" charset="0"/>
                  </a:rPr>
                  <a:t>The set of all unique hashtags,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oMath>
                </a14:m>
                <a:r>
                  <a:rPr lang="en-US" sz="2400" dirty="0">
                    <a:latin typeface="Garamond" panose="02020404030301010803" pitchFamily="18" charset="0"/>
                  </a:rPr>
                  <a:t> is aggregated into a file and is manually labeled with a sentiment value existing in the set {-1, -1/2, 0, 1/2, 1}</a:t>
                </a:r>
              </a:p>
            </p:txBody>
          </p:sp>
        </mc:Choice>
        <mc:Fallback xmlns="">
          <p:sp>
            <p:nvSpPr>
              <p:cNvPr id="3" name="TextBox 2">
                <a:extLst>
                  <a:ext uri="{FF2B5EF4-FFF2-40B4-BE49-F238E27FC236}">
                    <a16:creationId xmlns:a16="http://schemas.microsoft.com/office/drawing/2014/main" id="{2E817491-DD6D-0243-8929-0DA94F4D9D69}"/>
                  </a:ext>
                </a:extLst>
              </p:cNvPr>
              <p:cNvSpPr txBox="1">
                <a:spLocks noRot="1" noChangeAspect="1" noMove="1" noResize="1" noEditPoints="1" noAdjustHandles="1" noChangeArrowheads="1" noChangeShapeType="1" noTextEdit="1"/>
              </p:cNvSpPr>
              <p:nvPr/>
            </p:nvSpPr>
            <p:spPr>
              <a:xfrm>
                <a:off x="8204261" y="17901789"/>
                <a:ext cx="9448800" cy="1938992"/>
              </a:xfrm>
              <a:prstGeom prst="rect">
                <a:avLst/>
              </a:prstGeom>
              <a:blipFill>
                <a:blip r:embed="rId5"/>
                <a:stretch>
                  <a:fillRect l="-940" t="-2614" b="-653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51826F1-9B10-384D-A52D-62C40EC1C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0710" y="15751084"/>
            <a:ext cx="6420825" cy="2333527"/>
          </a:xfrm>
          <a:prstGeom prst="rect">
            <a:avLst/>
          </a:prstGeom>
        </p:spPr>
      </p:pic>
      <p:pic>
        <p:nvPicPr>
          <p:cNvPr id="13" name="Picture 12">
            <a:extLst>
              <a:ext uri="{FF2B5EF4-FFF2-40B4-BE49-F238E27FC236}">
                <a16:creationId xmlns:a16="http://schemas.microsoft.com/office/drawing/2014/main" id="{9BC07114-9318-2A41-B59B-BD86F23F3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199" y="17655262"/>
            <a:ext cx="6350000" cy="2735771"/>
          </a:xfrm>
          <a:prstGeom prst="rect">
            <a:avLst/>
          </a:prstGeom>
        </p:spPr>
      </p:pic>
      <p:sp>
        <p:nvSpPr>
          <p:cNvPr id="26" name="TextBox 25">
            <a:extLst>
              <a:ext uri="{FF2B5EF4-FFF2-40B4-BE49-F238E27FC236}">
                <a16:creationId xmlns:a16="http://schemas.microsoft.com/office/drawing/2014/main" id="{2CC00F16-90A1-9844-A420-52F9F01989A7}"/>
              </a:ext>
            </a:extLst>
          </p:cNvPr>
          <p:cNvSpPr txBox="1"/>
          <p:nvPr/>
        </p:nvSpPr>
        <p:spPr>
          <a:xfrm>
            <a:off x="1310354" y="20551724"/>
            <a:ext cx="6702172" cy="1938992"/>
          </a:xfrm>
          <a:prstGeom prst="rect">
            <a:avLst/>
          </a:prstGeom>
          <a:noFill/>
        </p:spPr>
        <p:txBody>
          <a:bodyPr wrap="square" rtlCol="0">
            <a:spAutoFit/>
          </a:bodyPr>
          <a:lstStyle/>
          <a:p>
            <a:r>
              <a:rPr lang="en-US" sz="2400" i="1" u="sng" dirty="0">
                <a:latin typeface="Garamond" panose="02020404030301010803" pitchFamily="18" charset="0"/>
              </a:rPr>
              <a:t>Community Detection:</a:t>
            </a:r>
          </a:p>
          <a:p>
            <a:pPr marL="342900" indent="-342900">
              <a:buFont typeface="Arial" panose="020B0604020202020204" pitchFamily="34" charset="0"/>
              <a:buChar char="•"/>
            </a:pPr>
            <a:r>
              <a:rPr lang="en-US" sz="2400" dirty="0">
                <a:latin typeface="Garamond" panose="02020404030301010803" pitchFamily="18" charset="0"/>
              </a:rPr>
              <a:t>The community detection algorithm used in the system, backward path community detection, was developed at the University of Hawai'i Big Data Lab (</a:t>
            </a:r>
            <a:r>
              <a:rPr lang="en-US" sz="2400" dirty="0" err="1">
                <a:latin typeface="Garamond" panose="02020404030301010803" pitchFamily="18" charset="0"/>
              </a:rPr>
              <a:t>Paravi</a:t>
            </a:r>
            <a:r>
              <a:rPr lang="en-US" sz="2400" dirty="0">
                <a:latin typeface="Garamond" panose="02020404030301010803" pitchFamily="18" charset="0"/>
              </a:rPr>
              <a:t> and Santhanam, 2015)</a:t>
            </a:r>
          </a:p>
        </p:txBody>
      </p:sp>
      <p:pic>
        <p:nvPicPr>
          <p:cNvPr id="28" name="Picture 27">
            <a:extLst>
              <a:ext uri="{FF2B5EF4-FFF2-40B4-BE49-F238E27FC236}">
                <a16:creationId xmlns:a16="http://schemas.microsoft.com/office/drawing/2014/main" id="{B6DD3CC6-AAFD-BF44-AC78-F6DCA09108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73244" y="5548264"/>
            <a:ext cx="7991363" cy="8225207"/>
          </a:xfrm>
          <a:prstGeom prst="rect">
            <a:avLst/>
          </a:prstGeom>
        </p:spPr>
      </p:pic>
      <p:pic>
        <p:nvPicPr>
          <p:cNvPr id="30" name="Picture 29">
            <a:extLst>
              <a:ext uri="{FF2B5EF4-FFF2-40B4-BE49-F238E27FC236}">
                <a16:creationId xmlns:a16="http://schemas.microsoft.com/office/drawing/2014/main" id="{91D67A0A-2177-6742-9E80-C0923233D7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3780" y="14053103"/>
            <a:ext cx="4814132" cy="4845031"/>
          </a:xfrm>
          <a:prstGeom prst="rect">
            <a:avLst/>
          </a:prstGeom>
        </p:spPr>
      </p:pic>
      <p:pic>
        <p:nvPicPr>
          <p:cNvPr id="36" name="Picture 35">
            <a:extLst>
              <a:ext uri="{FF2B5EF4-FFF2-40B4-BE49-F238E27FC236}">
                <a16:creationId xmlns:a16="http://schemas.microsoft.com/office/drawing/2014/main" id="{F39641EB-18FF-3040-9C6E-E6AF420543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13465" y="14223575"/>
            <a:ext cx="4407255" cy="4600658"/>
          </a:xfrm>
          <a:prstGeom prst="rect">
            <a:avLst/>
          </a:prstGeom>
        </p:spPr>
      </p:pic>
      <p:pic>
        <p:nvPicPr>
          <p:cNvPr id="40" name="Picture 39">
            <a:extLst>
              <a:ext uri="{FF2B5EF4-FFF2-40B4-BE49-F238E27FC236}">
                <a16:creationId xmlns:a16="http://schemas.microsoft.com/office/drawing/2014/main" id="{3A61312C-D6BD-A64D-A744-75925BF025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352" y="19924663"/>
            <a:ext cx="3789514" cy="3612102"/>
          </a:xfrm>
          <a:prstGeom prst="rect">
            <a:avLst/>
          </a:prstGeom>
        </p:spPr>
      </p:pic>
      <p:pic>
        <p:nvPicPr>
          <p:cNvPr id="42" name="Picture 41">
            <a:extLst>
              <a:ext uri="{FF2B5EF4-FFF2-40B4-BE49-F238E27FC236}">
                <a16:creationId xmlns:a16="http://schemas.microsoft.com/office/drawing/2014/main" id="{A0084305-926F-8C4B-B565-9369795C47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97783" y="21111757"/>
            <a:ext cx="4721479" cy="2433202"/>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90970DC-D4C0-7D47-B410-B00E5C2424BA}"/>
                  </a:ext>
                </a:extLst>
              </p:cNvPr>
              <p:cNvSpPr txBox="1"/>
              <p:nvPr/>
            </p:nvSpPr>
            <p:spPr>
              <a:xfrm>
                <a:off x="5486400" y="23589794"/>
                <a:ext cx="12598401" cy="1200329"/>
              </a:xfrm>
              <a:prstGeom prst="rect">
                <a:avLst/>
              </a:prstGeom>
              <a:noFill/>
            </p:spPr>
            <p:txBody>
              <a:bodyPr wrap="square" rtlCol="0">
                <a:spAutoFit/>
              </a:bodyPr>
              <a:lstStyle/>
              <a:p>
                <a:r>
                  <a:rPr lang="en-US" sz="2400" i="1" u="sng" dirty="0">
                    <a:latin typeface="Garamond" panose="02020404030301010803" pitchFamily="18" charset="0"/>
                  </a:rPr>
                  <a:t>Polarity Calculations: </a:t>
                </a:r>
                <a:r>
                  <a:rPr lang="en-US" sz="2400" dirty="0">
                    <a:latin typeface="Garamond" panose="02020404030301010803" pitchFamily="18" charset="0"/>
                  </a:rPr>
                  <a:t>The polarity is measured at an individual community and network wide level for each topic using an estimate of the graph conductance metric. The conductance of a cut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oMath>
                </a14:m>
                <a:r>
                  <a:rPr lang="en-US" sz="2400" dirty="0">
                    <a:latin typeface="Garamond" panose="02020404030301010803" pitchFamily="18" charset="0"/>
                  </a:rPr>
                  <a:t> of a graph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a14:m>
                <a:r>
                  <a:rPr lang="en-US" sz="2400" dirty="0">
                    <a:latin typeface="Garamond" panose="02020404030301010803" pitchFamily="18" charset="0"/>
                  </a:rPr>
                  <a:t> is defined as:</a:t>
                </a:r>
              </a:p>
            </p:txBody>
          </p:sp>
        </mc:Choice>
        <mc:Fallback xmlns="">
          <p:sp>
            <p:nvSpPr>
              <p:cNvPr id="43" name="TextBox 42">
                <a:extLst>
                  <a:ext uri="{FF2B5EF4-FFF2-40B4-BE49-F238E27FC236}">
                    <a16:creationId xmlns:a16="http://schemas.microsoft.com/office/drawing/2014/main" id="{A90970DC-D4C0-7D47-B410-B00E5C2424BA}"/>
                  </a:ext>
                </a:extLst>
              </p:cNvPr>
              <p:cNvSpPr txBox="1">
                <a:spLocks noRot="1" noChangeAspect="1" noMove="1" noResize="1" noEditPoints="1" noAdjustHandles="1" noChangeArrowheads="1" noChangeShapeType="1" noTextEdit="1"/>
              </p:cNvSpPr>
              <p:nvPr/>
            </p:nvSpPr>
            <p:spPr>
              <a:xfrm>
                <a:off x="5486400" y="23589794"/>
                <a:ext cx="12598401" cy="1200329"/>
              </a:xfrm>
              <a:prstGeom prst="rect">
                <a:avLst/>
              </a:prstGeom>
              <a:blipFill>
                <a:blip r:embed="rId13"/>
                <a:stretch>
                  <a:fillRect l="-806" t="-3125" r="-302" b="-10417"/>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EE613A87-581A-5445-A143-FCD7208D87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393945" y="19888200"/>
            <a:ext cx="3525317" cy="862666"/>
          </a:xfrm>
          <a:prstGeom prst="rect">
            <a:avLst/>
          </a:prstGeom>
        </p:spPr>
      </p:pic>
      <p:sp>
        <p:nvSpPr>
          <p:cNvPr id="47" name="TextBox 46">
            <a:extLst>
              <a:ext uri="{FF2B5EF4-FFF2-40B4-BE49-F238E27FC236}">
                <a16:creationId xmlns:a16="http://schemas.microsoft.com/office/drawing/2014/main" id="{1892F90F-7637-C04D-89BA-2F3D908E7F0C}"/>
              </a:ext>
            </a:extLst>
          </p:cNvPr>
          <p:cNvSpPr txBox="1"/>
          <p:nvPr/>
        </p:nvSpPr>
        <p:spPr>
          <a:xfrm>
            <a:off x="12256265" y="20031906"/>
            <a:ext cx="1234824" cy="461665"/>
          </a:xfrm>
          <a:prstGeom prst="rect">
            <a:avLst/>
          </a:prstGeom>
          <a:noFill/>
        </p:spPr>
        <p:txBody>
          <a:bodyPr wrap="square" rtlCol="0">
            <a:spAutoFit/>
          </a:bodyPr>
          <a:lstStyle/>
          <a:p>
            <a:r>
              <a:rPr lang="en-US" sz="2400" dirty="0">
                <a:latin typeface="Garamond" panose="02020404030301010803" pitchFamily="18" charset="0"/>
              </a:rPr>
              <a:t>where</a:t>
            </a:r>
          </a:p>
        </p:txBody>
      </p:sp>
      <p:pic>
        <p:nvPicPr>
          <p:cNvPr id="49" name="Picture 48">
            <a:extLst>
              <a:ext uri="{FF2B5EF4-FFF2-40B4-BE49-F238E27FC236}">
                <a16:creationId xmlns:a16="http://schemas.microsoft.com/office/drawing/2014/main" id="{70A1BD98-5A8D-364E-8FE2-FCB6CA36FF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9939" y="22536138"/>
            <a:ext cx="3975755" cy="3563226"/>
          </a:xfrm>
          <a:prstGeom prst="rect">
            <a:avLst/>
          </a:prstGeom>
        </p:spPr>
      </p:pic>
      <p:pic>
        <p:nvPicPr>
          <p:cNvPr id="51" name="Picture 50">
            <a:extLst>
              <a:ext uri="{FF2B5EF4-FFF2-40B4-BE49-F238E27FC236}">
                <a16:creationId xmlns:a16="http://schemas.microsoft.com/office/drawing/2014/main" id="{5F640844-C263-1343-9B7C-678527AD91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30598" y="24384000"/>
            <a:ext cx="2700221" cy="797475"/>
          </a:xfrm>
          <a:prstGeom prst="rect">
            <a:avLst/>
          </a:prstGeom>
        </p:spPr>
      </p:pic>
      <p:sp>
        <p:nvSpPr>
          <p:cNvPr id="53" name="TextBox 52">
            <a:extLst>
              <a:ext uri="{FF2B5EF4-FFF2-40B4-BE49-F238E27FC236}">
                <a16:creationId xmlns:a16="http://schemas.microsoft.com/office/drawing/2014/main" id="{AAA38318-996E-DE43-A1EA-F162C21826DA}"/>
              </a:ext>
            </a:extLst>
          </p:cNvPr>
          <p:cNvSpPr txBox="1"/>
          <p:nvPr/>
        </p:nvSpPr>
        <p:spPr>
          <a:xfrm>
            <a:off x="5486400" y="25362842"/>
            <a:ext cx="5161575" cy="461665"/>
          </a:xfrm>
          <a:prstGeom prst="rect">
            <a:avLst/>
          </a:prstGeom>
          <a:noFill/>
        </p:spPr>
        <p:txBody>
          <a:bodyPr wrap="square" rtlCol="0">
            <a:spAutoFit/>
          </a:bodyPr>
          <a:lstStyle/>
          <a:p>
            <a:r>
              <a:rPr lang="en-US" sz="2400" dirty="0">
                <a:latin typeface="Garamond" panose="02020404030301010803" pitchFamily="18" charset="0"/>
              </a:rPr>
              <a:t>Then the graph conductance is defined as </a:t>
            </a:r>
          </a:p>
        </p:txBody>
      </p:sp>
      <p:pic>
        <p:nvPicPr>
          <p:cNvPr id="55" name="Picture 54">
            <a:extLst>
              <a:ext uri="{FF2B5EF4-FFF2-40B4-BE49-F238E27FC236}">
                <a16:creationId xmlns:a16="http://schemas.microsoft.com/office/drawing/2014/main" id="{FADBE8C9-A829-B147-9B3D-1889AAC7A87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766693" y="24434899"/>
            <a:ext cx="1902873" cy="816505"/>
          </a:xfrm>
          <a:prstGeom prst="rect">
            <a:avLst/>
          </a:prstGeom>
        </p:spPr>
      </p:pic>
      <p:sp>
        <p:nvSpPr>
          <p:cNvPr id="58" name="TextBox 57">
            <a:extLst>
              <a:ext uri="{FF2B5EF4-FFF2-40B4-BE49-F238E27FC236}">
                <a16:creationId xmlns:a16="http://schemas.microsoft.com/office/drawing/2014/main" id="{9698EB19-F1D1-F64C-A177-30AACABDFB19}"/>
              </a:ext>
            </a:extLst>
          </p:cNvPr>
          <p:cNvSpPr txBox="1"/>
          <p:nvPr/>
        </p:nvSpPr>
        <p:spPr>
          <a:xfrm>
            <a:off x="11693837" y="24556643"/>
            <a:ext cx="1234824" cy="461665"/>
          </a:xfrm>
          <a:prstGeom prst="rect">
            <a:avLst/>
          </a:prstGeom>
          <a:noFill/>
        </p:spPr>
        <p:txBody>
          <a:bodyPr wrap="square" rtlCol="0">
            <a:spAutoFit/>
          </a:bodyPr>
          <a:lstStyle/>
          <a:p>
            <a:r>
              <a:rPr lang="en-US" sz="2400" dirty="0">
                <a:latin typeface="Garamond" panose="02020404030301010803" pitchFamily="18" charset="0"/>
              </a:rPr>
              <a:t>where</a:t>
            </a:r>
          </a:p>
        </p:txBody>
      </p:sp>
      <p:pic>
        <p:nvPicPr>
          <p:cNvPr id="57" name="Picture 56">
            <a:extLst>
              <a:ext uri="{FF2B5EF4-FFF2-40B4-BE49-F238E27FC236}">
                <a16:creationId xmlns:a16="http://schemas.microsoft.com/office/drawing/2014/main" id="{4AE0900D-A150-2B4B-942A-14AA1005F28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93598" y="25222548"/>
            <a:ext cx="2184004" cy="723562"/>
          </a:xfrm>
          <a:prstGeom prst="rect">
            <a:avLst/>
          </a:prstGeom>
        </p:spPr>
      </p:pic>
      <p:pic>
        <p:nvPicPr>
          <p:cNvPr id="60" name="Picture 59">
            <a:extLst>
              <a:ext uri="{FF2B5EF4-FFF2-40B4-BE49-F238E27FC236}">
                <a16:creationId xmlns:a16="http://schemas.microsoft.com/office/drawing/2014/main" id="{7FE41249-2758-BA49-BE4C-079581D084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023212" y="7098732"/>
            <a:ext cx="8239173" cy="1916087"/>
          </a:xfrm>
          <a:prstGeom prst="rect">
            <a:avLst/>
          </a:prstGeom>
        </p:spPr>
      </p:pic>
      <p:pic>
        <p:nvPicPr>
          <p:cNvPr id="62" name="Picture 61">
            <a:extLst>
              <a:ext uri="{FF2B5EF4-FFF2-40B4-BE49-F238E27FC236}">
                <a16:creationId xmlns:a16="http://schemas.microsoft.com/office/drawing/2014/main" id="{9E4A84CB-3C4F-0A40-92D9-78F9F64DBAE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004933" y="5190734"/>
            <a:ext cx="8045556" cy="2056239"/>
          </a:xfrm>
          <a:prstGeom prst="rect">
            <a:avLst/>
          </a:prstGeom>
        </p:spPr>
      </p:pic>
      <p:pic>
        <p:nvPicPr>
          <p:cNvPr id="128" name="Picture 127">
            <a:extLst>
              <a:ext uri="{FF2B5EF4-FFF2-40B4-BE49-F238E27FC236}">
                <a16:creationId xmlns:a16="http://schemas.microsoft.com/office/drawing/2014/main" id="{169A2CA5-55B5-5447-B30B-25397AD5219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591117" y="19144829"/>
            <a:ext cx="10008307" cy="916719"/>
          </a:xfrm>
          <a:prstGeom prst="rect">
            <a:avLst/>
          </a:prstGeom>
        </p:spPr>
      </p:pic>
      <p:pic>
        <p:nvPicPr>
          <p:cNvPr id="130" name="Picture 129">
            <a:extLst>
              <a:ext uri="{FF2B5EF4-FFF2-40B4-BE49-F238E27FC236}">
                <a16:creationId xmlns:a16="http://schemas.microsoft.com/office/drawing/2014/main" id="{421B8339-69A7-464B-B9F6-7E45DAB30DB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359017" y="9014819"/>
            <a:ext cx="3471885" cy="3199582"/>
          </a:xfrm>
          <a:prstGeom prst="rect">
            <a:avLst/>
          </a:prstGeom>
        </p:spPr>
      </p:pic>
      <p:pic>
        <p:nvPicPr>
          <p:cNvPr id="132" name="Picture 131">
            <a:extLst>
              <a:ext uri="{FF2B5EF4-FFF2-40B4-BE49-F238E27FC236}">
                <a16:creationId xmlns:a16="http://schemas.microsoft.com/office/drawing/2014/main" id="{84F864F7-3CC0-3B48-8E0E-A926DF2D993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097411" y="9172485"/>
            <a:ext cx="3896433" cy="1611678"/>
          </a:xfrm>
          <a:prstGeom prst="rect">
            <a:avLst/>
          </a:prstGeom>
        </p:spPr>
      </p:pic>
      <p:sp>
        <p:nvSpPr>
          <p:cNvPr id="134" name="Rectangle 133">
            <a:extLst>
              <a:ext uri="{FF2B5EF4-FFF2-40B4-BE49-F238E27FC236}">
                <a16:creationId xmlns:a16="http://schemas.microsoft.com/office/drawing/2014/main" id="{C9AE2318-61A0-D047-9A4B-95C23B7D02A6}"/>
              </a:ext>
            </a:extLst>
          </p:cNvPr>
          <p:cNvSpPr/>
          <p:nvPr/>
        </p:nvSpPr>
        <p:spPr>
          <a:xfrm>
            <a:off x="30875311" y="20119305"/>
            <a:ext cx="152400" cy="28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967E8AD-8DA4-364E-A529-3CBC838129D1}"/>
              </a:ext>
            </a:extLst>
          </p:cNvPr>
          <p:cNvSpPr/>
          <p:nvPr/>
        </p:nvSpPr>
        <p:spPr>
          <a:xfrm>
            <a:off x="27859988" y="9276435"/>
            <a:ext cx="152400" cy="28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3876E4F-B7D9-854D-9385-69EB7DF1C2F8}"/>
              </a:ext>
            </a:extLst>
          </p:cNvPr>
          <p:cNvSpPr txBox="1"/>
          <p:nvPr/>
        </p:nvSpPr>
        <p:spPr>
          <a:xfrm>
            <a:off x="27801211" y="9185492"/>
            <a:ext cx="152400" cy="400110"/>
          </a:xfrm>
          <a:prstGeom prst="rect">
            <a:avLst/>
          </a:prstGeom>
          <a:noFill/>
        </p:spPr>
        <p:txBody>
          <a:bodyPr wrap="square" rtlCol="0">
            <a:spAutoFit/>
          </a:bodyPr>
          <a:lstStyle/>
          <a:p>
            <a:r>
              <a:rPr lang="en-US" sz="2000" dirty="0">
                <a:latin typeface="Garamond" panose="02020404030301010803" pitchFamily="18" charset="0"/>
              </a:rPr>
              <a:t>2</a:t>
            </a:r>
          </a:p>
        </p:txBody>
      </p:sp>
      <p:pic>
        <p:nvPicPr>
          <p:cNvPr id="137" name="Picture 136">
            <a:extLst>
              <a:ext uri="{FF2B5EF4-FFF2-40B4-BE49-F238E27FC236}">
                <a16:creationId xmlns:a16="http://schemas.microsoft.com/office/drawing/2014/main" id="{70083A5B-B60A-4842-963F-0B6DFC74B4D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591117" y="24969934"/>
            <a:ext cx="1324406" cy="1418336"/>
          </a:xfrm>
          <a:prstGeom prst="rect">
            <a:avLst/>
          </a:prstGeom>
        </p:spPr>
      </p:pic>
      <p:pic>
        <p:nvPicPr>
          <p:cNvPr id="139" name="Picture 138">
            <a:extLst>
              <a:ext uri="{FF2B5EF4-FFF2-40B4-BE49-F238E27FC236}">
                <a16:creationId xmlns:a16="http://schemas.microsoft.com/office/drawing/2014/main" id="{F26754B0-4724-ED4D-BD0C-D330F448DA0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80400" y="24766695"/>
            <a:ext cx="1543056" cy="1897200"/>
          </a:xfrm>
          <a:prstGeom prst="rect">
            <a:avLst/>
          </a:prstGeom>
        </p:spPr>
      </p:pic>
      <p:pic>
        <p:nvPicPr>
          <p:cNvPr id="14" name="Picture 13">
            <a:extLst>
              <a:ext uri="{FF2B5EF4-FFF2-40B4-BE49-F238E27FC236}">
                <a16:creationId xmlns:a16="http://schemas.microsoft.com/office/drawing/2014/main" id="{2E73EF0C-81C2-0444-AB8C-24060FDF951C}"/>
              </a:ext>
            </a:extLst>
          </p:cNvPr>
          <p:cNvPicPr>
            <a:picLocks noChangeAspect="1"/>
          </p:cNvPicPr>
          <p:nvPr/>
        </p:nvPicPr>
        <p:blipFill rotWithShape="1">
          <a:blip r:embed="rId26">
            <a:extLst>
              <a:ext uri="{28A0092B-C50C-407E-A947-70E740481C1C}">
                <a14:useLocalDpi xmlns:a14="http://schemas.microsoft.com/office/drawing/2010/main" val="0"/>
              </a:ext>
            </a:extLst>
          </a:blip>
          <a:srcRect t="4115"/>
          <a:stretch/>
        </p:blipFill>
        <p:spPr>
          <a:xfrm>
            <a:off x="28838089" y="16641152"/>
            <a:ext cx="5994342" cy="4588803"/>
          </a:xfrm>
          <a:prstGeom prst="rect">
            <a:avLst/>
          </a:prstGeom>
        </p:spPr>
      </p:pic>
      <p:sp>
        <p:nvSpPr>
          <p:cNvPr id="59" name="Rectangle 58">
            <a:extLst>
              <a:ext uri="{FF2B5EF4-FFF2-40B4-BE49-F238E27FC236}">
                <a16:creationId xmlns:a16="http://schemas.microsoft.com/office/drawing/2014/main" id="{4C83FDBD-E8F2-0B41-BD94-9748908F13B4}"/>
              </a:ext>
            </a:extLst>
          </p:cNvPr>
          <p:cNvSpPr/>
          <p:nvPr/>
        </p:nvSpPr>
        <p:spPr>
          <a:xfrm>
            <a:off x="19487348" y="19254826"/>
            <a:ext cx="152400" cy="28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0F8EAB-F388-C248-A435-DF94EF2611A4}"/>
              </a:ext>
            </a:extLst>
          </p:cNvPr>
          <p:cNvSpPr/>
          <p:nvPr/>
        </p:nvSpPr>
        <p:spPr>
          <a:xfrm>
            <a:off x="30978345" y="20889146"/>
            <a:ext cx="98732" cy="176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DF7F55-C6EF-2B47-8C79-F6ED62C50C99}"/>
              </a:ext>
            </a:extLst>
          </p:cNvPr>
          <p:cNvSpPr txBox="1"/>
          <p:nvPr/>
        </p:nvSpPr>
        <p:spPr>
          <a:xfrm>
            <a:off x="30853624" y="20789265"/>
            <a:ext cx="152400" cy="400110"/>
          </a:xfrm>
          <a:prstGeom prst="rect">
            <a:avLst/>
          </a:prstGeom>
          <a:noFill/>
        </p:spPr>
        <p:txBody>
          <a:bodyPr wrap="square" rtlCol="0">
            <a:spAutoFit/>
          </a:bodyPr>
          <a:lstStyle/>
          <a:p>
            <a:r>
              <a:rPr lang="en-US" sz="2000" dirty="0">
                <a:latin typeface="Garamond" panose="02020404030301010803" pitchFamily="18" charset="0"/>
              </a:rPr>
              <a:t>3</a:t>
            </a:r>
          </a:p>
        </p:txBody>
      </p:sp>
      <p:sp>
        <p:nvSpPr>
          <p:cNvPr id="65" name="TextBox 64">
            <a:extLst>
              <a:ext uri="{FF2B5EF4-FFF2-40B4-BE49-F238E27FC236}">
                <a16:creationId xmlns:a16="http://schemas.microsoft.com/office/drawing/2014/main" id="{96A60BB6-42F6-E240-A76A-53B0FD0D7CE3}"/>
              </a:ext>
            </a:extLst>
          </p:cNvPr>
          <p:cNvSpPr txBox="1"/>
          <p:nvPr/>
        </p:nvSpPr>
        <p:spPr>
          <a:xfrm>
            <a:off x="19427569" y="19218730"/>
            <a:ext cx="152400" cy="400110"/>
          </a:xfrm>
          <a:prstGeom prst="rect">
            <a:avLst/>
          </a:prstGeom>
          <a:noFill/>
        </p:spPr>
        <p:txBody>
          <a:bodyPr wrap="square" rtlCol="0">
            <a:spAutoFit/>
          </a:bodyPr>
          <a:lstStyle/>
          <a:p>
            <a:r>
              <a:rPr lang="en-US" sz="2000" dirty="0">
                <a:latin typeface="Garamond" panose="02020404030301010803" pitchFamily="18" charset="0"/>
              </a:rPr>
              <a:t>1</a:t>
            </a:r>
          </a:p>
        </p:txBody>
      </p:sp>
      <p:pic>
        <p:nvPicPr>
          <p:cNvPr id="15" name="Picture 14">
            <a:extLst>
              <a:ext uri="{FF2B5EF4-FFF2-40B4-BE49-F238E27FC236}">
                <a16:creationId xmlns:a16="http://schemas.microsoft.com/office/drawing/2014/main" id="{942D13DB-135F-0242-9693-E385426184F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562322" y="12165890"/>
            <a:ext cx="7678727" cy="4501766"/>
          </a:xfrm>
          <a:prstGeom prst="rect">
            <a:avLst/>
          </a:prstGeom>
        </p:spPr>
      </p:pic>
      <p:sp>
        <p:nvSpPr>
          <p:cNvPr id="27" name="Rectangle 26">
            <a:extLst>
              <a:ext uri="{FF2B5EF4-FFF2-40B4-BE49-F238E27FC236}">
                <a16:creationId xmlns:a16="http://schemas.microsoft.com/office/drawing/2014/main" id="{40ACE1DA-0DBB-DC43-8398-0B93B13D3174}"/>
              </a:ext>
            </a:extLst>
          </p:cNvPr>
          <p:cNvSpPr/>
          <p:nvPr/>
        </p:nvSpPr>
        <p:spPr>
          <a:xfrm>
            <a:off x="28117800" y="16002000"/>
            <a:ext cx="152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015E2D9-6A22-7448-BF1D-1923F123B2CD}"/>
              </a:ext>
            </a:extLst>
          </p:cNvPr>
          <p:cNvSpPr/>
          <p:nvPr/>
        </p:nvSpPr>
        <p:spPr>
          <a:xfrm>
            <a:off x="28117800" y="16130432"/>
            <a:ext cx="115212" cy="28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B394BB3-A4A1-DC4D-8ED2-80134EDD80F1}"/>
              </a:ext>
            </a:extLst>
          </p:cNvPr>
          <p:cNvSpPr/>
          <p:nvPr/>
        </p:nvSpPr>
        <p:spPr>
          <a:xfrm>
            <a:off x="28112176" y="16173377"/>
            <a:ext cx="152400" cy="281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87B1E0D-0C41-5641-993F-68D7E785DEB9}"/>
              </a:ext>
            </a:extLst>
          </p:cNvPr>
          <p:cNvSpPr txBox="1"/>
          <p:nvPr/>
        </p:nvSpPr>
        <p:spPr>
          <a:xfrm>
            <a:off x="28066456" y="16092796"/>
            <a:ext cx="120836" cy="400110"/>
          </a:xfrm>
          <a:prstGeom prst="rect">
            <a:avLst/>
          </a:prstGeom>
          <a:noFill/>
        </p:spPr>
        <p:txBody>
          <a:bodyPr wrap="square" rtlCol="0">
            <a:spAutoFit/>
          </a:bodyPr>
          <a:lstStyle/>
          <a:p>
            <a:r>
              <a:rPr lang="en-US" sz="2000" dirty="0"/>
              <a: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691</Words>
  <Application>Microsoft Macintosh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PMingLiU</vt:lpstr>
      <vt:lpstr>宋体</vt:lpstr>
      <vt:lpstr>Arial</vt:lpstr>
      <vt:lpstr>Ayuthaya</vt:lpstr>
      <vt:lpstr>Calibri</vt:lpstr>
      <vt:lpstr>Cambria Math</vt:lpstr>
      <vt:lpstr>Futura Medium</vt:lpstr>
      <vt:lpstr>Garamond</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Aaron</dc:creator>
  <cp:lastModifiedBy>Microsoft Office User</cp:lastModifiedBy>
  <cp:revision>63</cp:revision>
  <dcterms:created xsi:type="dcterms:W3CDTF">2010-07-07T08:15:34Z</dcterms:created>
  <dcterms:modified xsi:type="dcterms:W3CDTF">2018-12-05T02:57:43Z</dcterms:modified>
</cp:coreProperties>
</file>